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"/>
  </p:notesMasterIdLst>
  <p:sldIdLst>
    <p:sldId id="256" r:id="rId2"/>
    <p:sldId id="259" r:id="rId3"/>
    <p:sldId id="260" r:id="rId4"/>
  </p:sldIdLst>
  <p:sldSz cx="12801600" cy="9601200" type="A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94"/>
  </p:normalViewPr>
  <p:slideViewPr>
    <p:cSldViewPr snapToGrid="0" snapToObjects="1">
      <p:cViewPr>
        <p:scale>
          <a:sx n="110" d="100"/>
          <a:sy n="110" d="100"/>
        </p:scale>
        <p:origin x="288" y="-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736" y="0"/>
            <a:ext cx="2946347" cy="498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B3EC5-E18C-2A44-90D4-FAE5425C756C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5"/>
            <a:ext cx="5439410" cy="39098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026"/>
            <a:ext cx="2946347" cy="49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736" y="9431026"/>
            <a:ext cx="2946347" cy="49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7B550-51D8-8A48-9143-E2C6FF1FB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0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7B550-51D8-8A48-9143-E2C6FF1FB6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7B550-51D8-8A48-9143-E2C6FF1FB6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3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7B550-51D8-8A48-9143-E2C6FF1FB6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1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4BE-EF16-7C48-986B-17937722573E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07A-31B7-CC48-851F-F7BB350DA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4BE-EF16-7C48-986B-17937722573E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07A-31B7-CC48-851F-F7BB350DA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3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4BE-EF16-7C48-986B-17937722573E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07A-31B7-CC48-851F-F7BB350DA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4BE-EF16-7C48-986B-17937722573E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07A-31B7-CC48-851F-F7BB350DA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9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4BE-EF16-7C48-986B-17937722573E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07A-31B7-CC48-851F-F7BB350DA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5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4BE-EF16-7C48-986B-17937722573E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07A-31B7-CC48-851F-F7BB350DA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6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4BE-EF16-7C48-986B-17937722573E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07A-31B7-CC48-851F-F7BB350DA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4BE-EF16-7C48-986B-17937722573E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07A-31B7-CC48-851F-F7BB350DA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4BE-EF16-7C48-986B-17937722573E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07A-31B7-CC48-851F-F7BB350DA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4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4BE-EF16-7C48-986B-17937722573E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07A-31B7-CC48-851F-F7BB350DA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9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4BE-EF16-7C48-986B-17937722573E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07A-31B7-CC48-851F-F7BB350DA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8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394BE-EF16-7C48-986B-17937722573E}" type="datetimeFigureOut">
              <a:rPr lang="en-US" smtClean="0"/>
              <a:t>4/15/26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7F07A-31B7-CC48-851F-F7BB350DA4E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0B74A6-9B5E-A343-A48C-BEA8533FD7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-391963" y="0"/>
            <a:ext cx="13585525" cy="9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3FEFEE-8F72-A540-93C0-DE968CC91EF3}"/>
              </a:ext>
            </a:extLst>
          </p:cNvPr>
          <p:cNvSpPr txBox="1"/>
          <p:nvPr/>
        </p:nvSpPr>
        <p:spPr>
          <a:xfrm>
            <a:off x="-166588" y="2258987"/>
            <a:ext cx="233242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LUNCH MAIN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Beef </a:t>
            </a:r>
            <a:r>
              <a:rPr lang="en-GB" sz="1500" dirty="0">
                <a:solidFill>
                  <a:srgbClr val="1D4593"/>
                </a:solidFill>
              </a:rPr>
              <a:t>Chilli served with Tomato Salsa and Guacamole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VEGETARIAN CHOICE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dirty="0">
                <a:solidFill>
                  <a:srgbClr val="1D4593"/>
                </a:solidFill>
                <a:effectLst/>
              </a:rPr>
              <a:t>Roast Vegetable Enchiladas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i="0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SIDES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Boiled Rice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Green Beans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Mixed Salad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JACKET OR PASTA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Baked Beans</a:t>
            </a: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 Tomato Sauce</a:t>
            </a:r>
          </a:p>
          <a:p>
            <a:pPr algn="ctr" fontAlgn="ctr"/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DESSERT</a:t>
            </a:r>
          </a:p>
          <a:p>
            <a:pPr algn="ctr" fontAlgn="ctr"/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Syrup Sponge Served with Custard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64208-DE29-084E-801B-2506141BBC46}"/>
              </a:ext>
            </a:extLst>
          </p:cNvPr>
          <p:cNvSpPr txBox="1"/>
          <p:nvPr/>
        </p:nvSpPr>
        <p:spPr>
          <a:xfrm>
            <a:off x="2585409" y="2258987"/>
            <a:ext cx="23324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LUNCH MAIN CHOICE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dirty="0">
                <a:solidFill>
                  <a:srgbClr val="1D4593"/>
                </a:solidFill>
                <a:effectLst/>
              </a:rPr>
              <a:t>Pork Sausage Served with Gravy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VEGETARIAN CHOICE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Vegetable Chow Mein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SIDES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Creamy </a:t>
            </a: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Mash Potato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Savoy Cabbage 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Roast Carrots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 JACKET OR PASTA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Baked Beans</a:t>
            </a: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 Tomato Sauce</a:t>
            </a:r>
          </a:p>
          <a:p>
            <a:pPr algn="ctr" fontAlgn="ctr"/>
            <a:endParaRPr lang="en-GB" sz="16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DESSERT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Chocolate Chip and Blueberry Muffin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C5452-CF86-2B46-A88B-B51D14A1F7FE}"/>
              </a:ext>
            </a:extLst>
          </p:cNvPr>
          <p:cNvSpPr txBox="1"/>
          <p:nvPr/>
        </p:nvSpPr>
        <p:spPr>
          <a:xfrm>
            <a:off x="5217237" y="2258987"/>
            <a:ext cx="2332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LUNCH MAIN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Cajun Chicken Fajitas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VEGETARIAN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Butternut Squash, Caramelised Onion and Feta Tart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SIDES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Cajun New Potatoes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Sweetcorn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Broccoli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JACKET OR PASTA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Baked Beans</a:t>
            </a: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 Tomato Sauce</a:t>
            </a:r>
          </a:p>
          <a:p>
            <a:pPr algn="ctr" fontAlgn="ctr"/>
            <a:endParaRPr lang="en-GB" sz="1600" dirty="0">
              <a:solidFill>
                <a:srgbClr val="1D4593"/>
              </a:solidFill>
            </a:endParaRPr>
          </a:p>
          <a:p>
            <a:pPr algn="ctr" fontAlgn="ctr"/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 DESSERT</a:t>
            </a: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Sticky Toffee Pudding Served with Custard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D6B33-D6D5-CC4D-99F0-20B1997830C8}"/>
              </a:ext>
            </a:extLst>
          </p:cNvPr>
          <p:cNvSpPr txBox="1"/>
          <p:nvPr/>
        </p:nvSpPr>
        <p:spPr>
          <a:xfrm>
            <a:off x="7969234" y="2284440"/>
            <a:ext cx="2332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LUNCH MAIN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Roast Gammon, 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Roast Chicken Served with Yorkshire Pudding and Gravy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VEGETARIAN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Stuffed Peppers with Vegetable Cous Cous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SIDES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Roast Potatoes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Roast Parsnips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Peas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JACKET OR PASTA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Baked Beans</a:t>
            </a: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Tomato Sauce</a:t>
            </a:r>
          </a:p>
          <a:p>
            <a:pPr algn="ctr" fontAlgn="ctr"/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DESSERT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Crunchy </a:t>
            </a:r>
            <a:r>
              <a:rPr lang="en-GB" sz="1500">
                <a:solidFill>
                  <a:srgbClr val="1D4593"/>
                </a:solidFill>
              </a:rPr>
              <a:t>Oat Flapjack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F12FF-AD73-2444-B18B-458E977B70DD}"/>
              </a:ext>
            </a:extLst>
          </p:cNvPr>
          <p:cNvSpPr txBox="1"/>
          <p:nvPr/>
        </p:nvSpPr>
        <p:spPr>
          <a:xfrm>
            <a:off x="10601062" y="2284440"/>
            <a:ext cx="23324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LUNCH MAIN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Beef Burger in a Bun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VEGETARIAN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Mushroom and Chickpea Burger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SIDES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algn="ctr"/>
            <a:r>
              <a:rPr lang="en-GB" sz="1500" dirty="0">
                <a:solidFill>
                  <a:srgbClr val="1D4593"/>
                </a:solidFill>
              </a:rPr>
              <a:t>Skinny Chips</a:t>
            </a:r>
          </a:p>
          <a:p>
            <a:pPr algn="ctr"/>
            <a:r>
              <a:rPr lang="en-GB" sz="1500" dirty="0">
                <a:solidFill>
                  <a:srgbClr val="1D4593"/>
                </a:solidFill>
              </a:rPr>
              <a:t>Baked Beans </a:t>
            </a:r>
          </a:p>
          <a:p>
            <a:pPr algn="ctr"/>
            <a:endParaRPr lang="en-GB" sz="1600" dirty="0">
              <a:solidFill>
                <a:srgbClr val="1D4593"/>
              </a:solidFill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JACKET OR PASTA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Baked Beans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 Tomato Sauce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1D4593"/>
              </a:solidFill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DESSERT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Ginger Biscuit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D27B92-7EF6-9491-1A4B-ECFBBC547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17606"/>
              </p:ext>
            </p:extLst>
          </p:nvPr>
        </p:nvGraphicFramePr>
        <p:xfrm>
          <a:off x="7969234" y="698106"/>
          <a:ext cx="35814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1702617355"/>
                    </a:ext>
                  </a:extLst>
                </a:gridCol>
              </a:tblGrid>
              <a:tr h="718340">
                <a:tc>
                  <a:txBody>
                    <a:bodyPr/>
                    <a:lstStyle/>
                    <a:p>
                      <a:r>
                        <a:rPr lang="en-GB" sz="4800" dirty="0">
                          <a:solidFill>
                            <a:srgbClr val="1D4593"/>
                          </a:solidFill>
                        </a:rPr>
                        <a:t>Week 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05611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952109-1C9B-D4F3-66B0-738AB2655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30226"/>
              </p:ext>
            </p:extLst>
          </p:nvPr>
        </p:nvGraphicFramePr>
        <p:xfrm>
          <a:off x="3702034" y="7793640"/>
          <a:ext cx="85344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>
                  <a:extLst>
                    <a:ext uri="{9D8B030D-6E8A-4147-A177-3AD203B41FA5}">
                      <a16:colId xmlns:a16="http://schemas.microsoft.com/office/drawing/2014/main" val="247419957"/>
                    </a:ext>
                  </a:extLst>
                </a:gridCol>
              </a:tblGrid>
              <a:tr h="129321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D4593"/>
                          </a:solidFill>
                          <a:latin typeface="+mn-lt"/>
                        </a:rPr>
                        <a:t>Also Available Every Day:</a:t>
                      </a:r>
                    </a:p>
                    <a:p>
                      <a:r>
                        <a:rPr lang="en-GB" sz="1600" dirty="0">
                          <a:solidFill>
                            <a:srgbClr val="1D4593"/>
                          </a:solidFill>
                          <a:latin typeface="+mn-lt"/>
                        </a:rPr>
                        <a:t>Soup Of The Day</a:t>
                      </a:r>
                    </a:p>
                    <a:p>
                      <a:r>
                        <a:rPr lang="en-GB" sz="1600" dirty="0">
                          <a:solidFill>
                            <a:srgbClr val="1D4593"/>
                          </a:solidFill>
                          <a:latin typeface="+mn-lt"/>
                        </a:rPr>
                        <a:t>Variety Of Simple And Composite Salads</a:t>
                      </a:r>
                    </a:p>
                    <a:p>
                      <a:r>
                        <a:rPr lang="en-GB" sz="1600" dirty="0">
                          <a:solidFill>
                            <a:srgbClr val="1D4593"/>
                          </a:solidFill>
                          <a:latin typeface="+mn-lt"/>
                        </a:rPr>
                        <a:t>Seasonal Fruit Selection</a:t>
                      </a:r>
                    </a:p>
                    <a:p>
                      <a:r>
                        <a:rPr lang="en-GB" sz="1600" dirty="0">
                          <a:solidFill>
                            <a:srgbClr val="1D4593"/>
                          </a:solidFill>
                          <a:latin typeface="+mn-lt"/>
                        </a:rPr>
                        <a:t>Daily Selection Of Cold Dessert Pots, Including Jelly And Yoghurt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258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08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3FEFEE-8F72-A540-93C0-DE968CC91EF3}"/>
              </a:ext>
            </a:extLst>
          </p:cNvPr>
          <p:cNvSpPr txBox="1"/>
          <p:nvPr/>
        </p:nvSpPr>
        <p:spPr>
          <a:xfrm>
            <a:off x="-166588" y="2258987"/>
            <a:ext cx="233242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LUNCH MAIN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Pizza Of The Day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u="sng" dirty="0">
              <a:solidFill>
                <a:srgbClr val="1D4593"/>
              </a:solidFill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VEGETARIAN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Cheese Pizza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u="sng" dirty="0">
              <a:solidFill>
                <a:srgbClr val="1D4593"/>
              </a:solidFill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SIDES</a:t>
            </a:r>
            <a:endParaRPr lang="en-GB" sz="1600" b="1" u="sng" dirty="0">
              <a:solidFill>
                <a:srgbClr val="1D4593"/>
              </a:solidFill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Potato Wedges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Sweetcorn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JACKET OR PASTA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Baked Beans</a:t>
            </a: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Tomato Sauce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u="sng" dirty="0">
                <a:solidFill>
                  <a:srgbClr val="1D4593"/>
                </a:solidFill>
              </a:rPr>
              <a:t>DESSERT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1D4593"/>
                </a:solidFill>
              </a:rPr>
              <a:t>Oaty Banana Muffins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1D459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64208-DE29-084E-801B-2506141BBC46}"/>
              </a:ext>
            </a:extLst>
          </p:cNvPr>
          <p:cNvSpPr txBox="1"/>
          <p:nvPr/>
        </p:nvSpPr>
        <p:spPr>
          <a:xfrm>
            <a:off x="2585409" y="2258987"/>
            <a:ext cx="2332424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LUNCH MAIN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Peri Peri Chicken Served with a Lemon and Herb Dressing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VEGETARIAN CHOICE</a:t>
            </a:r>
            <a:endParaRPr lang="en-GB" sz="1600" b="1" u="sng" kern="1200" dirty="0">
              <a:solidFill>
                <a:srgbClr val="1D4593"/>
              </a:solidFill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Quesadilla Torte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500" dirty="0">
              <a:solidFill>
                <a:srgbClr val="1D4593"/>
              </a:solidFill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SIDES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Peri Peri New Potatoes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Salad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Broccoli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JACKET OR PASTA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Baked Beans</a:t>
            </a: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Tomato Sauce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u="sng" dirty="0">
                <a:solidFill>
                  <a:srgbClr val="1D4593"/>
                </a:solidFill>
              </a:rPr>
              <a:t>DESSERT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Pear and Apple Crumble Served with Custard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C5452-CF86-2B46-A88B-B51D14A1F7FE}"/>
              </a:ext>
            </a:extLst>
          </p:cNvPr>
          <p:cNvSpPr txBox="1"/>
          <p:nvPr/>
        </p:nvSpPr>
        <p:spPr>
          <a:xfrm>
            <a:off x="5092700" y="2258987"/>
            <a:ext cx="24764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LUNCH MAIN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Chicken Tikka Masala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VEGETARIAN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Roast Vegetable Tikka Masala Curry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4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SIDES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Turmeric Rice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Green Beans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Poppadom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JACKET OR PASTA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Baked Beans</a:t>
            </a: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Tomato Sauce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1D4593"/>
              </a:solidFill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DESSERT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>
                <a:solidFill>
                  <a:srgbClr val="1D4593"/>
                </a:solidFill>
                <a:effectLst/>
              </a:rPr>
              <a:t>Chocolate Chip Cookie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D6B33-D6D5-CC4D-99F0-20B1997830C8}"/>
              </a:ext>
            </a:extLst>
          </p:cNvPr>
          <p:cNvSpPr txBox="1"/>
          <p:nvPr/>
        </p:nvSpPr>
        <p:spPr>
          <a:xfrm>
            <a:off x="7969234" y="2284440"/>
            <a:ext cx="233242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LUNCH MAIN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Roast Beef, </a:t>
            </a:r>
            <a:r>
              <a:rPr lang="en-GB" sz="1500" dirty="0">
                <a:solidFill>
                  <a:srgbClr val="1D4593"/>
                </a:solidFill>
              </a:rPr>
              <a:t>Roast Chicken Served with Yorkshire Pudding and Gravy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4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VEGETARIAN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Roast Vegetable and Feta Cheese Tart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SIDES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Roast Potatoes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Roast Carrots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Savoy Cabbage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JACKET OR PASTA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Baked Beans</a:t>
            </a: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Tomato Sauce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 DESSERT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Rice Pudding Served with Jam Sauce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F12FF-AD73-2444-B18B-458E977B70DD}"/>
              </a:ext>
            </a:extLst>
          </p:cNvPr>
          <p:cNvSpPr txBox="1"/>
          <p:nvPr/>
        </p:nvSpPr>
        <p:spPr>
          <a:xfrm>
            <a:off x="10601062" y="2284440"/>
            <a:ext cx="23324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LUNCH MAIN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Battered Cod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Fish Fingers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VEGETARIAN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Macaroni Cheese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SIDES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Skinny Fries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Baked Beans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JACKET OR PASTA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Baked Beans</a:t>
            </a: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Tomato Sauce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 DESSERT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Oaty Biscuits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E5447-0FEA-71C5-194E-DCAD67675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704519"/>
              </p:ext>
            </p:extLst>
          </p:nvPr>
        </p:nvGraphicFramePr>
        <p:xfrm>
          <a:off x="7969234" y="698106"/>
          <a:ext cx="35814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1702617355"/>
                    </a:ext>
                  </a:extLst>
                </a:gridCol>
              </a:tblGrid>
              <a:tr h="718340">
                <a:tc>
                  <a:txBody>
                    <a:bodyPr/>
                    <a:lstStyle/>
                    <a:p>
                      <a:r>
                        <a:rPr lang="en-GB" sz="4800" dirty="0">
                          <a:solidFill>
                            <a:srgbClr val="1D4593"/>
                          </a:solidFill>
                        </a:rPr>
                        <a:t>Week Two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05611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AE1CAD-00ED-305B-D7E1-DD4D97285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95521"/>
              </p:ext>
            </p:extLst>
          </p:nvPr>
        </p:nvGraphicFramePr>
        <p:xfrm>
          <a:off x="3702034" y="7793640"/>
          <a:ext cx="85344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>
                  <a:extLst>
                    <a:ext uri="{9D8B030D-6E8A-4147-A177-3AD203B41FA5}">
                      <a16:colId xmlns:a16="http://schemas.microsoft.com/office/drawing/2014/main" val="247419957"/>
                    </a:ext>
                  </a:extLst>
                </a:gridCol>
              </a:tblGrid>
              <a:tr h="129321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1D4593"/>
                        </a:solidFill>
                        <a:latin typeface="+mn-lt"/>
                      </a:endParaRPr>
                    </a:p>
                    <a:p>
                      <a:r>
                        <a:rPr lang="en-GB" sz="1600" dirty="0">
                          <a:solidFill>
                            <a:srgbClr val="1D4593"/>
                          </a:solidFill>
                          <a:latin typeface="+mn-lt"/>
                        </a:rPr>
                        <a:t>Also Available Every Day</a:t>
                      </a:r>
                    </a:p>
                    <a:p>
                      <a:r>
                        <a:rPr lang="en-GB" sz="1600" dirty="0">
                          <a:solidFill>
                            <a:srgbClr val="1D4593"/>
                          </a:solidFill>
                          <a:latin typeface="+mn-lt"/>
                        </a:rPr>
                        <a:t>Soup Of The Day</a:t>
                      </a:r>
                    </a:p>
                    <a:p>
                      <a:r>
                        <a:rPr lang="en-GB" sz="1600" dirty="0">
                          <a:solidFill>
                            <a:srgbClr val="1D4593"/>
                          </a:solidFill>
                          <a:latin typeface="+mn-lt"/>
                        </a:rPr>
                        <a:t>Variety Of Simple And Composite Salads</a:t>
                      </a:r>
                    </a:p>
                    <a:p>
                      <a:r>
                        <a:rPr lang="en-GB" sz="1600" dirty="0">
                          <a:solidFill>
                            <a:srgbClr val="1D4593"/>
                          </a:solidFill>
                          <a:latin typeface="+mn-lt"/>
                        </a:rPr>
                        <a:t>Seasonal Fruit Selection</a:t>
                      </a:r>
                    </a:p>
                    <a:p>
                      <a:r>
                        <a:rPr lang="en-GB" sz="1600" dirty="0">
                          <a:solidFill>
                            <a:srgbClr val="1D4593"/>
                          </a:solidFill>
                          <a:latin typeface="+mn-lt"/>
                        </a:rPr>
                        <a:t>Daily Selection Of Cold Dessert Pots, Including Jelly And Yoghurt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258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2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3FEFEE-8F72-A540-93C0-DE968CC91EF3}"/>
              </a:ext>
            </a:extLst>
          </p:cNvPr>
          <p:cNvSpPr txBox="1"/>
          <p:nvPr/>
        </p:nvSpPr>
        <p:spPr>
          <a:xfrm>
            <a:off x="-166588" y="2258987"/>
            <a:ext cx="2332424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LUNCH MAIN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Beef Lasagne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VEGETARIAN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Sweet Potato and </a:t>
            </a:r>
            <a:r>
              <a:rPr lang="en-GB" sz="1500" dirty="0">
                <a:solidFill>
                  <a:srgbClr val="1D4593"/>
                </a:solidFill>
              </a:rPr>
              <a:t>Kidney Bean Burrito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SIDES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dirty="0">
                <a:solidFill>
                  <a:srgbClr val="1D4593"/>
                </a:solidFill>
                <a:effectLst/>
              </a:rPr>
              <a:t>Garlic Bread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kern="1200" dirty="0">
                <a:solidFill>
                  <a:srgbClr val="1D4593"/>
                </a:solidFill>
              </a:rPr>
              <a:t>Green beans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Salad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JACKET OR PASTA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Baked Beans</a:t>
            </a: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Tomato Sauce</a:t>
            </a:r>
          </a:p>
          <a:p>
            <a:pPr algn="ctr" fontAlgn="ctr"/>
            <a:endParaRPr lang="en-GB" sz="1500" b="1" i="0" u="sng" strike="noStrike" kern="1200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DESSERT</a:t>
            </a:r>
          </a:p>
          <a:p>
            <a:pPr algn="ctr" fontAlgn="ctr"/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Lemon Drizzle Cake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64208-DE29-084E-801B-2506141BBC46}"/>
              </a:ext>
            </a:extLst>
          </p:cNvPr>
          <p:cNvSpPr txBox="1"/>
          <p:nvPr/>
        </p:nvSpPr>
        <p:spPr>
          <a:xfrm>
            <a:off x="2585409" y="2258987"/>
            <a:ext cx="233242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LUNCH MAIN CHOICE</a:t>
            </a:r>
          </a:p>
          <a:p>
            <a:pPr algn="ctr"/>
            <a:r>
              <a:rPr lang="en-GB" sz="1500" dirty="0">
                <a:solidFill>
                  <a:srgbClr val="1D4593"/>
                </a:solidFill>
              </a:rPr>
              <a:t>Chicken and Vegetable Pie</a:t>
            </a:r>
          </a:p>
          <a:p>
            <a:pPr algn="ctr"/>
            <a:endParaRPr lang="en-GB" sz="1600" b="1" u="sng" dirty="0">
              <a:solidFill>
                <a:srgbClr val="1D4593"/>
              </a:solidFill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VEGETARIAN CHOICE</a:t>
            </a: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Stuffed </a:t>
            </a:r>
            <a:r>
              <a:rPr lang="en-GB" sz="1500" dirty="0" err="1">
                <a:solidFill>
                  <a:srgbClr val="1D4593"/>
                </a:solidFill>
              </a:rPr>
              <a:t>Flatcap</a:t>
            </a:r>
            <a:r>
              <a:rPr lang="en-GB" sz="1500" dirty="0">
                <a:solidFill>
                  <a:srgbClr val="1D4593"/>
                </a:solidFill>
              </a:rPr>
              <a:t> Mushroom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i="0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SIDES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Creamy Mash Potato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White Cabbage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Roast Carrots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u="sng" dirty="0">
              <a:solidFill>
                <a:srgbClr val="1D4593"/>
              </a:solidFill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JACKET OR PASTA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Baked Beans,</a:t>
            </a: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Tomato Sauce,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DESSERT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Ginger Cake Served with Custard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C5452-CF86-2B46-A88B-B51D14A1F7FE}"/>
              </a:ext>
            </a:extLst>
          </p:cNvPr>
          <p:cNvSpPr txBox="1"/>
          <p:nvPr/>
        </p:nvSpPr>
        <p:spPr>
          <a:xfrm>
            <a:off x="5217237" y="2258987"/>
            <a:ext cx="233242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LUNCH MAIN CHOICE</a:t>
            </a:r>
            <a:endParaRPr lang="en-GB" sz="1600" b="1" u="sng" dirty="0">
              <a:solidFill>
                <a:srgbClr val="1D4593"/>
              </a:solidFill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Southern Fried Chicken, Sweet Chilli Sauce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VEGETARIAN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Spicy Bean Burger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500" dirty="0">
              <a:solidFill>
                <a:srgbClr val="1D4593"/>
              </a:solidFill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SIDES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Cajun Potato Wedges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Sweetcorn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JACKET OR PASTA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Baked Beans</a:t>
            </a: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 Tomato Sauce</a:t>
            </a:r>
          </a:p>
          <a:p>
            <a:pPr algn="ctr" fontAlgn="ctr"/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DESSERT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Mixed Berry Eton Mess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D6B33-D6D5-CC4D-99F0-20B1997830C8}"/>
              </a:ext>
            </a:extLst>
          </p:cNvPr>
          <p:cNvSpPr txBox="1"/>
          <p:nvPr/>
        </p:nvSpPr>
        <p:spPr>
          <a:xfrm>
            <a:off x="7969234" y="2284440"/>
            <a:ext cx="233242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LUNCH MAIN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Roast Pork, Roast Chicken Served with Yorkshire Pudding and Gravy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600" b="1" u="sng" dirty="0">
              <a:solidFill>
                <a:srgbClr val="1D4593"/>
              </a:solidFill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VEGETARIAN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Roast Vegetable Frittata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SIDES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Roast Potatoes</a:t>
            </a: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Caramelised Root Vegetables</a:t>
            </a:r>
            <a:endParaRPr lang="en-GB" sz="1500" i="0" strike="noStrike" kern="1200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Savoy Cabbage</a:t>
            </a:r>
          </a:p>
          <a:p>
            <a:pPr algn="ctr" fontAlgn="ctr"/>
            <a:endParaRPr lang="en-GB" sz="1600" i="0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JACKET OR PASTA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Baked Beans</a:t>
            </a: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 Tomato Sauce</a:t>
            </a:r>
          </a:p>
          <a:p>
            <a:pPr algn="ctr" fontAlgn="ctr"/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DESSERT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Rice Pudding Served with a Jam Sauce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F12FF-AD73-2444-B18B-458E977B70DD}"/>
              </a:ext>
            </a:extLst>
          </p:cNvPr>
          <p:cNvSpPr txBox="1"/>
          <p:nvPr/>
        </p:nvSpPr>
        <p:spPr>
          <a:xfrm>
            <a:off x="10601062" y="2284440"/>
            <a:ext cx="233242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LUNCH MAIN CHOICE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Panini of the Day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 </a:t>
            </a:r>
            <a:endParaRPr lang="en-GB" sz="1600" b="1" i="0" u="sng" strike="noStrike" kern="1200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VEGETARIAN CHOICE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1D4593"/>
                </a:solidFill>
              </a:rPr>
              <a:t>Cheese Panini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500" dirty="0">
              <a:solidFill>
                <a:srgbClr val="1D4593"/>
              </a:solidFill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SIDES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Skinny Fries 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kern="1200" dirty="0">
                <a:solidFill>
                  <a:srgbClr val="1D4593"/>
                </a:solidFill>
                <a:effectLst/>
              </a:rPr>
              <a:t>Baked Beans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i="0" strike="noStrike" kern="1200" dirty="0">
                <a:solidFill>
                  <a:srgbClr val="1D4593"/>
                </a:solidFill>
                <a:effectLst/>
              </a:rPr>
              <a:t> 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JACKET OR PASTA</a:t>
            </a:r>
            <a:endParaRPr lang="en-GB" sz="1600" b="1" i="0" u="sng" strike="noStrike" dirty="0">
              <a:solidFill>
                <a:srgbClr val="1D4593"/>
              </a:solidFill>
              <a:effectLst/>
            </a:endParaRP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Baked Beans</a:t>
            </a:r>
          </a:p>
          <a:p>
            <a:pPr algn="ctr" fontAlgn="ctr"/>
            <a:r>
              <a:rPr lang="en-GB" sz="1500" dirty="0">
                <a:solidFill>
                  <a:srgbClr val="1D4593"/>
                </a:solidFill>
              </a:rPr>
              <a:t> Tomato Sauce</a:t>
            </a:r>
          </a:p>
          <a:p>
            <a:pPr algn="ctr" fontAlgn="ctr"/>
            <a:endParaRPr lang="en-GB" sz="1600" dirty="0">
              <a:solidFill>
                <a:srgbClr val="1D4593"/>
              </a:solidFill>
            </a:endParaRPr>
          </a:p>
          <a:p>
            <a:pPr algn="ctr" fontAlgn="ctr"/>
            <a:r>
              <a:rPr lang="en-GB" sz="1600" b="1" i="0" u="sng" strike="noStrike" kern="1200" dirty="0">
                <a:solidFill>
                  <a:srgbClr val="1D4593"/>
                </a:solidFill>
                <a:effectLst/>
              </a:rPr>
              <a:t>DESSERT</a:t>
            </a: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0" strike="noStrike" dirty="0">
                <a:solidFill>
                  <a:srgbClr val="1D4593"/>
                </a:solidFill>
                <a:effectLst/>
              </a:rPr>
              <a:t>Chocolate and Beetroot Brownie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0F5195-BCD7-3F23-66C9-74515EC93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211056"/>
              </p:ext>
            </p:extLst>
          </p:nvPr>
        </p:nvGraphicFramePr>
        <p:xfrm>
          <a:off x="7969234" y="698106"/>
          <a:ext cx="35814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1702617355"/>
                    </a:ext>
                  </a:extLst>
                </a:gridCol>
              </a:tblGrid>
              <a:tr h="718340">
                <a:tc>
                  <a:txBody>
                    <a:bodyPr/>
                    <a:lstStyle/>
                    <a:p>
                      <a:r>
                        <a:rPr lang="en-GB" sz="4800" dirty="0">
                          <a:solidFill>
                            <a:srgbClr val="1D4593"/>
                          </a:solidFill>
                        </a:rPr>
                        <a:t>Week Three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05611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957306-6F15-FD82-F37B-F4627BFD3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637829"/>
              </p:ext>
            </p:extLst>
          </p:nvPr>
        </p:nvGraphicFramePr>
        <p:xfrm>
          <a:off x="3702034" y="7793640"/>
          <a:ext cx="85344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>
                  <a:extLst>
                    <a:ext uri="{9D8B030D-6E8A-4147-A177-3AD203B41FA5}">
                      <a16:colId xmlns:a16="http://schemas.microsoft.com/office/drawing/2014/main" val="247419957"/>
                    </a:ext>
                  </a:extLst>
                </a:gridCol>
              </a:tblGrid>
              <a:tr h="129321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1D4593"/>
                          </a:solidFill>
                          <a:latin typeface="+mn-lt"/>
                        </a:rPr>
                        <a:t>Also Available Every Day:</a:t>
                      </a:r>
                    </a:p>
                    <a:p>
                      <a:r>
                        <a:rPr lang="en-GB" sz="1600" dirty="0">
                          <a:solidFill>
                            <a:srgbClr val="1D4593"/>
                          </a:solidFill>
                          <a:latin typeface="+mn-lt"/>
                        </a:rPr>
                        <a:t>Soup Of The Day</a:t>
                      </a:r>
                    </a:p>
                    <a:p>
                      <a:r>
                        <a:rPr lang="en-GB" sz="1600" dirty="0">
                          <a:solidFill>
                            <a:srgbClr val="1D4593"/>
                          </a:solidFill>
                          <a:latin typeface="+mn-lt"/>
                        </a:rPr>
                        <a:t>Variety Of Simple And Composite Salads,</a:t>
                      </a:r>
                    </a:p>
                    <a:p>
                      <a:r>
                        <a:rPr lang="en-GB" sz="1600" dirty="0">
                          <a:solidFill>
                            <a:srgbClr val="1D4593"/>
                          </a:solidFill>
                          <a:latin typeface="+mn-lt"/>
                        </a:rPr>
                        <a:t>Seasonal Fruit Selection</a:t>
                      </a:r>
                    </a:p>
                    <a:p>
                      <a:r>
                        <a:rPr lang="en-GB" sz="1600" dirty="0">
                          <a:solidFill>
                            <a:srgbClr val="1D4593"/>
                          </a:solidFill>
                          <a:latin typeface="+mn-lt"/>
                        </a:rPr>
                        <a:t>Daily Selection Of Cold Dessert Pots, Including Jelly And Yoghurt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258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239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7D205B345BDD4786F3259984414A1F" ma:contentTypeVersion="20" ma:contentTypeDescription="Create a new document." ma:contentTypeScope="" ma:versionID="3001231f7bc05ffd28a60248fdeb1f9c">
  <xsd:schema xmlns:xsd="http://www.w3.org/2001/XMLSchema" xmlns:xs="http://www.w3.org/2001/XMLSchema" xmlns:p="http://schemas.microsoft.com/office/2006/metadata/properties" xmlns:ns2="fd3aa94b-649c-4244-9f17-6d82aaf8ef46" xmlns:ns3="363d34f5-5a54-4071-abe2-93b177acc8e2" targetNamespace="http://schemas.microsoft.com/office/2006/metadata/properties" ma:root="true" ma:fieldsID="c27f3ddf7f024fed331fc33be4d620b9" ns2:_="" ns3:_="">
    <xsd:import namespace="fd3aa94b-649c-4244-9f17-6d82aaf8ef46"/>
    <xsd:import namespace="363d34f5-5a54-4071-abe2-93b177acc8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aa94b-649c-4244-9f17-6d82aaf8ef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318c270-7cce-415d-88fa-7b07e1dffd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d34f5-5a54-4071-abe2-93b177acc8e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7abb608-d7f0-44af-9ff5-9fcdb20fd4ab}" ma:internalName="TaxCatchAll" ma:showField="CatchAllData" ma:web="363d34f5-5a54-4071-abe2-93b177acc8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3d34f5-5a54-4071-abe2-93b177acc8e2" xsi:nil="true"/>
    <lcf76f155ced4ddcb4097134ff3c332f xmlns="fd3aa94b-649c-4244-9f17-6d82aaf8ef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ACA573-3891-4318-81ED-C67D1F6E59CF}"/>
</file>

<file path=customXml/itemProps2.xml><?xml version="1.0" encoding="utf-8"?>
<ds:datastoreItem xmlns:ds="http://schemas.openxmlformats.org/officeDocument/2006/customXml" ds:itemID="{8B7FFCB0-1D52-4AFA-AB42-3A201A68CBFA}"/>
</file>

<file path=customXml/itemProps3.xml><?xml version="1.0" encoding="utf-8"?>
<ds:datastoreItem xmlns:ds="http://schemas.openxmlformats.org/officeDocument/2006/customXml" ds:itemID="{D1673CC6-BE3D-4EB5-83A8-DE122EDDE97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297218</TotalTime>
  <Words>614</Words>
  <Application>Microsoft Macintosh PowerPoint</Application>
  <PresentationFormat>A3 Paper (297x420 mm)</PresentationFormat>
  <Paragraphs>274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Boughton</dc:creator>
  <cp:lastModifiedBy>Christine Charlesworth (Student)</cp:lastModifiedBy>
  <cp:revision>93</cp:revision>
  <cp:lastPrinted>2025-08-11T20:10:13Z</cp:lastPrinted>
  <dcterms:created xsi:type="dcterms:W3CDTF">2019-07-18T11:33:21Z</dcterms:created>
  <dcterms:modified xsi:type="dcterms:W3CDTF">2026-04-20T21:40:38Z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0x010100987D205B345BDD4786F3259984414A1F</vt:lpwstr>
  </property>
</Properties>
</file>